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38"/>
  </p:notesMasterIdLst>
  <p:sldIdLst>
    <p:sldId id="262" r:id="rId2"/>
    <p:sldId id="380" r:id="rId3"/>
    <p:sldId id="381" r:id="rId4"/>
    <p:sldId id="382" r:id="rId5"/>
    <p:sldId id="384" r:id="rId6"/>
    <p:sldId id="386" r:id="rId7"/>
    <p:sldId id="387" r:id="rId8"/>
    <p:sldId id="392" r:id="rId9"/>
    <p:sldId id="362" r:id="rId10"/>
    <p:sldId id="363" r:id="rId11"/>
    <p:sldId id="366" r:id="rId12"/>
    <p:sldId id="367" r:id="rId13"/>
    <p:sldId id="368" r:id="rId14"/>
    <p:sldId id="370" r:id="rId15"/>
    <p:sldId id="371" r:id="rId16"/>
    <p:sldId id="372" r:id="rId17"/>
    <p:sldId id="374" r:id="rId18"/>
    <p:sldId id="375" r:id="rId19"/>
    <p:sldId id="376" r:id="rId20"/>
    <p:sldId id="377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504" r:id="rId30"/>
    <p:sldId id="506" r:id="rId31"/>
    <p:sldId id="507" r:id="rId32"/>
    <p:sldId id="508" r:id="rId33"/>
    <p:sldId id="509" r:id="rId34"/>
    <p:sldId id="505" r:id="rId35"/>
    <p:sldId id="510" r:id="rId36"/>
    <p:sldId id="3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1"/>
    <p:restoredTop sz="94631"/>
  </p:normalViewPr>
  <p:slideViewPr>
    <p:cSldViewPr snapToGrid="0" snapToObjects="1">
      <p:cViewPr varScale="1">
        <p:scale>
          <a:sx n="93" d="100"/>
          <a:sy n="93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B3A5C-A060-D943-ADC6-1F07E014744B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D4FCA-56D6-774E-86E7-94D79D6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27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72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can’t I animate the last bullet correctly?!?!?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select heading levels for their default size—use CSS to style your headings.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5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</a:t>
            </a:r>
            <a:r>
              <a:rPr lang="en-US" baseline="0" dirty="0"/>
              <a:t> are those holds?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ZbaveX" TargetMode="External"/><Relationship Id="rId2" Type="http://schemas.openxmlformats.org/officeDocument/2006/relationships/hyperlink" Target="https://www.w3schools.com/css/exercise.asp?filename=exercise_boxmodel1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zKwjra" TargetMode="External"/><Relationship Id="rId2" Type="http://schemas.openxmlformats.org/officeDocument/2006/relationships/hyperlink" Target="https://www.w3schools.com/css/exercise.asp?filename=exercise_positioning1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techniques/skipnav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olleenEMc/pen/RWjxoz" TargetMode="External"/><Relationship Id="rId2" Type="http://schemas.openxmlformats.org/officeDocument/2006/relationships/hyperlink" Target="http://codepen.io/ColleenEMc/pen/XmzVNZ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exercise.asp?filename=exercise_display_visibility1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and Positioning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9" y="1267098"/>
            <a:ext cx="10723638" cy="4585062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 element can have a border around it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 property specifies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border style MUST be specified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footer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solid 1px #CC00AA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7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Individual Sides</a:t>
            </a:r>
          </a:p>
        </p:txBody>
      </p:sp>
      <p:pic>
        <p:nvPicPr>
          <p:cNvPr id="5" name="Content Placeholder 4" descr="Screen Shot 2015-09-12 at 4.52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47" b="-19547"/>
          <a:stretch>
            <a:fillRect/>
          </a:stretch>
        </p:blipFill>
        <p:spPr>
          <a:xfrm>
            <a:off x="5502164" y="1602151"/>
            <a:ext cx="2338917" cy="986367"/>
          </a:xfrm>
        </p:spPr>
      </p:pic>
      <p:pic>
        <p:nvPicPr>
          <p:cNvPr id="7" name="Picture 6" descr="Box with 3px border on the top, 10px border on the right, 20 pixel border on the bottom, and 1px border on the left.  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73" y="4496081"/>
            <a:ext cx="2518365" cy="1025520"/>
          </a:xfrm>
          <a:prstGeom prst="rect">
            <a:avLst/>
          </a:prstGeom>
        </p:spPr>
      </p:pic>
      <p:pic>
        <p:nvPicPr>
          <p:cNvPr id="9" name="Picture 8" descr="Screen Shot 2015-09-12 at 4.53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01" y="3516270"/>
            <a:ext cx="2518365" cy="1007345"/>
          </a:xfrm>
          <a:prstGeom prst="rect">
            <a:avLst/>
          </a:prstGeom>
        </p:spPr>
      </p:pic>
      <p:pic>
        <p:nvPicPr>
          <p:cNvPr id="11" name="Picture 10" descr="Box with 3px border on right and left and 10px border on top and bottom. four sides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18" y="2660086"/>
            <a:ext cx="2518365" cy="784616"/>
          </a:xfrm>
          <a:prstGeom prst="rect">
            <a:avLst/>
          </a:prstGeom>
        </p:spPr>
      </p:pic>
      <p:sp>
        <p:nvSpPr>
          <p:cNvPr id="13" name="Content Placeholder 2" descr="Box with 3px border on all four sides.">
            <a:extLst>
              <a:ext uri="{FF2B5EF4-FFF2-40B4-BE49-F238E27FC236}">
                <a16:creationId xmlns:a16="http://schemas.microsoft.com/office/drawing/2014/main" id="{9056D4E3-D6A2-B046-B3AE-6F1AC5C1FF45}"/>
              </a:ext>
            </a:extLst>
          </p:cNvPr>
          <p:cNvSpPr txBox="1">
            <a:spLocks/>
          </p:cNvSpPr>
          <p:nvPr/>
        </p:nvSpPr>
        <p:spPr>
          <a:xfrm>
            <a:off x="838200" y="1639171"/>
            <a:ext cx="10723638" cy="4585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3px; 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 10px; 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 10px 20px;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border-width</a:t>
            </a:r>
            <a:r>
              <a:rPr lang="en-US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3px 10px 20px 1px; </a:t>
            </a:r>
            <a:endParaRPr lang="en-US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123" y="1318846"/>
            <a:ext cx="11037277" cy="5277359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Margin is additional space </a:t>
            </a:r>
            <a:r>
              <a:rPr lang="en-US" b="0" i="1" u="sng" dirty="0"/>
              <a:t>outside</a:t>
            </a:r>
            <a:r>
              <a:rPr lang="en-US" dirty="0"/>
              <a:t> your border – between you and neighbor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Positive margin 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element moves right/bottom</a:t>
            </a:r>
          </a:p>
          <a:p>
            <a:pPr marL="990575" lvl="1" indent="0">
              <a:buNone/>
            </a:pPr>
            <a:endParaRPr lang="en-US" sz="3600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Negative margin 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element moves left/upward</a:t>
            </a:r>
          </a:p>
        </p:txBody>
      </p:sp>
    </p:spTree>
    <p:extLst>
      <p:ext uri="{BB962C8B-B14F-4D97-AF65-F5344CB8AC3E}">
        <p14:creationId xmlns:p14="http://schemas.microsoft.com/office/powerpoint/2010/main" val="31180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113" y="1397479"/>
            <a:ext cx="11027753" cy="4819160"/>
          </a:xfrm>
        </p:spPr>
        <p:txBody>
          <a:bodyPr>
            <a:no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Padding is additional space </a:t>
            </a:r>
            <a:r>
              <a:rPr lang="en-US" b="0" i="1" u="sng" dirty="0"/>
              <a:t>between</a:t>
            </a:r>
            <a:r>
              <a:rPr lang="en-US" dirty="0"/>
              <a:t> the element and its border.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Positive padding 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r>
              <a:rPr lang="en-US" sz="3600" dirty="0"/>
              <a:t>border moves outward from element</a:t>
            </a:r>
          </a:p>
          <a:p>
            <a:pPr marL="609585" indent="-609585">
              <a:lnSpc>
                <a:spcPct val="120000"/>
              </a:lnSpc>
              <a:spcBef>
                <a:spcPts val="3424"/>
              </a:spcBef>
              <a:buFont typeface="Arial"/>
              <a:buChar char="•"/>
            </a:pPr>
            <a:r>
              <a:rPr lang="en-US" dirty="0"/>
              <a:t>Neither takes a color (transparent) but both can be be defined with 1-4 values</a:t>
            </a:r>
          </a:p>
          <a:p>
            <a:pPr marL="1600160" lvl="1" indent="-609585">
              <a:lnSpc>
                <a:spcPct val="120000"/>
              </a:lnSpc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561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descr="A flowchart that shows a box with text, padding, and margin."/>
          <p:cNvGrpSpPr/>
          <p:nvPr/>
        </p:nvGrpSpPr>
        <p:grpSpPr>
          <a:xfrm>
            <a:off x="609617" y="879300"/>
            <a:ext cx="10679833" cy="5070376"/>
            <a:chOff x="113405" y="3169067"/>
            <a:chExt cx="6168117" cy="2711203"/>
          </a:xfrm>
        </p:grpSpPr>
        <p:sp>
          <p:nvSpPr>
            <p:cNvPr id="4" name="Rectangle 3"/>
            <p:cNvSpPr/>
            <p:nvPr/>
          </p:nvSpPr>
          <p:spPr>
            <a:xfrm>
              <a:off x="3152419" y="4400007"/>
              <a:ext cx="2641499" cy="148026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60010" y="4677149"/>
              <a:ext cx="1968747" cy="908275"/>
            </a:xfrm>
            <a:prstGeom prst="rect">
              <a:avLst/>
            </a:prstGeom>
            <a:solidFill>
              <a:srgbClr val="FFFF00"/>
            </a:solidFill>
            <a:ln w="730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  <a:latin typeface="Gill Sans SemiBold"/>
                </a:rPr>
                <a:t>Here is my text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46249" y="5125781"/>
              <a:ext cx="578322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13405" y="4682455"/>
              <a:ext cx="2923016" cy="104064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33" b="1" dirty="0">
                  <a:solidFill>
                    <a:prstClr val="black"/>
                  </a:solidFill>
                  <a:latin typeface="Gill Sans SemiBold"/>
                </a:rPr>
                <a:t>margin</a:t>
              </a:r>
            </a:p>
            <a:p>
              <a:pPr algn="ctr"/>
              <a:r>
                <a:rPr lang="en-US" sz="2933" dirty="0">
                  <a:solidFill>
                    <a:prstClr val="black"/>
                  </a:solidFill>
                  <a:latin typeface="Gill Sans SemiBold"/>
                </a:rPr>
                <a:t>The space between the edge of the screen and the element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6249" y="3169067"/>
              <a:ext cx="3435273" cy="10506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33" b="1" dirty="0">
                  <a:solidFill>
                    <a:prstClr val="black"/>
                  </a:solidFill>
                  <a:latin typeface="Gill Sans SemiBold"/>
                </a:rPr>
                <a:t>padding</a:t>
              </a:r>
            </a:p>
            <a:p>
              <a:pPr algn="ctr"/>
              <a:r>
                <a:rPr lang="en-US" sz="2933" dirty="0">
                  <a:solidFill>
                    <a:prstClr val="black"/>
                  </a:solidFill>
                  <a:latin typeface="Gill Sans SemiBold"/>
                </a:rPr>
                <a:t>The empty space between the start of the element and the start of the text</a:t>
              </a:r>
            </a:p>
          </p:txBody>
        </p:sp>
        <p:cxnSp>
          <p:nvCxnSpPr>
            <p:cNvPr id="16" name="Straight Arrow Connector 15"/>
            <p:cNvCxnSpPr>
              <a:stCxn id="9" idx="2"/>
            </p:cNvCxnSpPr>
            <p:nvPr/>
          </p:nvCxnSpPr>
          <p:spPr>
            <a:xfrm>
              <a:off x="4563886" y="4219704"/>
              <a:ext cx="4" cy="71932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9CDCD7-DABB-554F-999C-A1ACF91A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box model</a:t>
            </a:r>
          </a:p>
        </p:txBody>
      </p:sp>
    </p:spTree>
    <p:extLst>
      <p:ext uri="{BB962C8B-B14F-4D97-AF65-F5344CB8AC3E}">
        <p14:creationId xmlns:p14="http://schemas.microsoft.com/office/powerpoint/2010/main" val="169775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descr="Box with margin and border."/>
          <p:cNvGrpSpPr/>
          <p:nvPr/>
        </p:nvGrpSpPr>
        <p:grpSpPr>
          <a:xfrm>
            <a:off x="729109" y="1844849"/>
            <a:ext cx="10853291" cy="3987247"/>
            <a:chOff x="3152419" y="4400007"/>
            <a:chExt cx="2641499" cy="1480263"/>
          </a:xfrm>
        </p:grpSpPr>
        <p:sp>
          <p:nvSpPr>
            <p:cNvPr id="4" name="Rectangle 3"/>
            <p:cNvSpPr/>
            <p:nvPr/>
          </p:nvSpPr>
          <p:spPr>
            <a:xfrm>
              <a:off x="3152419" y="4400007"/>
              <a:ext cx="2641499" cy="148026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sz="2400" dirty="0">
                <a:solidFill>
                  <a:prstClr val="white"/>
                </a:solidFill>
                <a:latin typeface="Gill Sans SemiBold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388546" y="4579844"/>
              <a:ext cx="2140212" cy="908275"/>
            </a:xfrm>
            <a:prstGeom prst="rect">
              <a:avLst/>
            </a:prstGeom>
            <a:solidFill>
              <a:srgbClr val="FFFF00"/>
            </a:solidFill>
            <a:ln w="190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  <a:latin typeface="Gill Sans SemiBold"/>
                </a:rPr>
                <a:t>Here is my text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3715" y="784397"/>
            <a:ext cx="11243733" cy="935791"/>
          </a:xfrm>
        </p:spPr>
        <p:txBody>
          <a:bodyPr/>
          <a:lstStyle/>
          <a:p>
            <a:r>
              <a:rPr lang="en-US" dirty="0"/>
              <a:t>Additive Height and Width</a:t>
            </a:r>
          </a:p>
        </p:txBody>
      </p:sp>
      <p:cxnSp>
        <p:nvCxnSpPr>
          <p:cNvPr id="11" name="Straight Arrow Connector 10" descr="Arrow showing left margin."/>
          <p:cNvCxnSpPr/>
          <p:nvPr/>
        </p:nvCxnSpPr>
        <p:spPr>
          <a:xfrm>
            <a:off x="773214" y="3668585"/>
            <a:ext cx="926085" cy="14881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 descr="Arrow showing right margin."/>
          <p:cNvCxnSpPr/>
          <p:nvPr/>
        </p:nvCxnSpPr>
        <p:spPr>
          <a:xfrm>
            <a:off x="10656315" y="3636621"/>
            <a:ext cx="926085" cy="14881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73715" y="5906232"/>
            <a:ext cx="163378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margin</a:t>
            </a:r>
          </a:p>
        </p:txBody>
      </p:sp>
      <p:cxnSp>
        <p:nvCxnSpPr>
          <p:cNvPr id="21" name="Straight Arrow Connector 20" descr="Arrow showing width."/>
          <p:cNvCxnSpPr>
            <a:cxnSpLocks/>
          </p:cNvCxnSpPr>
          <p:nvPr/>
        </p:nvCxnSpPr>
        <p:spPr>
          <a:xfrm>
            <a:off x="4677508" y="5197148"/>
            <a:ext cx="2927286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 descr="Arrow showing left padding."/>
          <p:cNvCxnSpPr/>
          <p:nvPr/>
        </p:nvCxnSpPr>
        <p:spPr>
          <a:xfrm>
            <a:off x="1896633" y="2837049"/>
            <a:ext cx="1843009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 descr="Arrow showing right padding."/>
          <p:cNvCxnSpPr/>
          <p:nvPr/>
        </p:nvCxnSpPr>
        <p:spPr>
          <a:xfrm>
            <a:off x="8184840" y="2837049"/>
            <a:ext cx="2116768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36010" y="5928897"/>
            <a:ext cx="216764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 + border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81612" y="5945565"/>
            <a:ext cx="222849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+ padding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49257" y="5983110"/>
            <a:ext cx="177484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+ width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04794" y="5979774"/>
            <a:ext cx="327685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733" dirty="0">
                <a:solidFill>
                  <a:srgbClr val="C00000"/>
                </a:solidFill>
                <a:latin typeface="Gill Sans SemiBold"/>
              </a:rPr>
              <a:t>=  actual width</a:t>
            </a:r>
          </a:p>
        </p:txBody>
      </p:sp>
      <p:sp>
        <p:nvSpPr>
          <p:cNvPr id="37" name="Rectangle 36" descr="Box with text and padding&#10;"/>
          <p:cNvSpPr/>
          <p:nvPr/>
        </p:nvSpPr>
        <p:spPr>
          <a:xfrm>
            <a:off x="1713296" y="2325923"/>
            <a:ext cx="8793621" cy="2446536"/>
          </a:xfrm>
          <a:prstGeom prst="rect">
            <a:avLst/>
          </a:prstGeom>
          <a:solidFill>
            <a:srgbClr val="FFFF00"/>
          </a:solidFill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Gill Sans SemiBold"/>
              </a:rPr>
              <a:t>Here is my text</a:t>
            </a:r>
          </a:p>
        </p:txBody>
      </p:sp>
    </p:spTree>
    <p:extLst>
      <p:ext uri="{BB962C8B-B14F-4D97-AF65-F5344CB8AC3E}">
        <p14:creationId xmlns:p14="http://schemas.microsoft.com/office/powerpoint/2010/main" val="25173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2" grpId="0"/>
      <p:bldP spid="33" grpId="0"/>
      <p:bldP spid="34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width and height?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0799" y="1571706"/>
            <a:ext cx="419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Gill Sans SemiBold"/>
              </a:rPr>
              <a:t>width = 132px: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2525" y="3131891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Gill Sans SemiBold"/>
              </a:rPr>
              <a:t>height = 82</a:t>
            </a:r>
            <a:r>
              <a:rPr lang="en-US" sz="2400" dirty="0">
                <a:solidFill>
                  <a:srgbClr val="C00000"/>
                </a:solidFill>
                <a:latin typeface="Gill Sans SemiBold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03CEA-4F96-9649-88CA-345CF96CF595}"/>
              </a:ext>
            </a:extLst>
          </p:cNvPr>
          <p:cNvSpPr/>
          <p:nvPr/>
        </p:nvSpPr>
        <p:spPr>
          <a:xfrm>
            <a:off x="1072143" y="1466435"/>
            <a:ext cx="676064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width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height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padding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margin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5px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border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1px solid black</a:t>
            </a:r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r>
              <a:rPr lang="en-US" sz="3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4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3999526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box-sizing takes some of the “math” out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Options: 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content-box: default additive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border-box: width takes content, padding, and border into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0177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45" y="1664300"/>
            <a:ext cx="10916625" cy="4746872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Absolute – set to a specific size</a:t>
            </a:r>
          </a:p>
          <a:p>
            <a:pPr marL="1600160" lvl="1" indent="-609585"/>
            <a:r>
              <a:rPr lang="en-US" sz="3467" dirty="0" err="1"/>
              <a:t>px</a:t>
            </a:r>
            <a:r>
              <a:rPr lang="en-US" sz="3467" dirty="0"/>
              <a:t>, mm, cm, </a:t>
            </a:r>
            <a:r>
              <a:rPr lang="en-US" sz="3467" dirty="0" err="1"/>
              <a:t>pt</a:t>
            </a:r>
            <a:r>
              <a:rPr lang="en-US" sz="3467" dirty="0"/>
              <a:t>, ….</a:t>
            </a:r>
          </a:p>
          <a:p>
            <a:pPr lvl="1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Fluid – sets size relative to surrounding elements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%, </a:t>
            </a:r>
            <a:r>
              <a:rPr lang="en-US" sz="3200" dirty="0" err="1"/>
              <a:t>vw</a:t>
            </a:r>
            <a:r>
              <a:rPr lang="en-US" sz="3200" dirty="0"/>
              <a:t>, </a:t>
            </a:r>
            <a:r>
              <a:rPr lang="en-US" sz="3200" dirty="0" err="1"/>
              <a:t>vh</a:t>
            </a:r>
            <a:endParaRPr lang="en-US" sz="3200" dirty="0"/>
          </a:p>
          <a:p>
            <a:pPr marL="1600160" lvl="1" indent="-609585">
              <a:buFont typeface="Arial"/>
              <a:buChar char="•"/>
            </a:pPr>
            <a:r>
              <a:rPr lang="en-US" sz="3200" dirty="0" err="1"/>
              <a:t>em</a:t>
            </a:r>
            <a:r>
              <a:rPr lang="en-US" sz="3200" dirty="0"/>
              <a:t> (for font): 1em is current size, .75 is 75% of the current size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rem (for font): 1rem is current size of root element</a:t>
            </a:r>
          </a:p>
        </p:txBody>
      </p:sp>
    </p:spTree>
    <p:extLst>
      <p:ext uri="{BB962C8B-B14F-4D97-AF65-F5344CB8AC3E}">
        <p14:creationId xmlns:p14="http://schemas.microsoft.com/office/powerpoint/2010/main" val="310013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5" y="1537253"/>
            <a:ext cx="11452823" cy="5000487"/>
          </a:xfrm>
        </p:spPr>
        <p:txBody>
          <a:bodyPr>
            <a:noAutofit/>
          </a:bodyPr>
          <a:lstStyle/>
          <a:p>
            <a:r>
              <a:rPr lang="en-US" dirty="0"/>
              <a:t>Practice: </a:t>
            </a:r>
            <a:r>
              <a:rPr lang="en-US" dirty="0">
                <a:hlinkClick r:id="rId2"/>
              </a:rPr>
              <a:t>Exercises 1 – 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hlinkClick r:id="rId3"/>
              </a:rPr>
              <a:t>boxModel.html</a:t>
            </a:r>
            <a:endParaRPr lang="en-US" dirty="0"/>
          </a:p>
          <a:p>
            <a:pPr marL="0" indent="0">
              <a:buNone/>
            </a:pPr>
            <a:r>
              <a:rPr lang="en-US" b="0" dirty="0"/>
              <a:t>	Can you?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000" b="0" dirty="0"/>
              <a:t>Put these </a:t>
            </a:r>
            <a:r>
              <a:rPr lang="en-US" sz="3000" b="0" dirty="0" err="1"/>
              <a:t>divs</a:t>
            </a:r>
            <a:r>
              <a:rPr lang="en-US" sz="3000" b="0" dirty="0"/>
              <a:t> next to each other? - Make the screen smaller, still working?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000" b="0" dirty="0"/>
              <a:t>Make them taller?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000" b="0" dirty="0"/>
              <a:t>After you do that, can you now center them under each other?</a:t>
            </a:r>
          </a:p>
          <a:p>
            <a:pPr marL="1600160" lvl="1" indent="-609585" algn="just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074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is Key to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Every element is a box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/>
              <a:t>Display affects the layout with regard to  neighboring elements 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69365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Design sketches should be done with box model (margin, border, padding, content) in mind.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Use box-model to reduce complexity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Margin must always be considered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Use fluid sizes for best viewing</a:t>
            </a:r>
          </a:p>
        </p:txBody>
      </p:sp>
    </p:spTree>
    <p:extLst>
      <p:ext uri="{BB962C8B-B14F-4D97-AF65-F5344CB8AC3E}">
        <p14:creationId xmlns:p14="http://schemas.microsoft.com/office/powerpoint/2010/main" val="86789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Putting elements where you want them can be time-consuming and frustrating.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Why not tables?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Make sure to do the reading on positioning and play with the code samples!!!</a:t>
            </a:r>
          </a:p>
        </p:txBody>
      </p:sp>
    </p:spTree>
    <p:extLst>
      <p:ext uri="{BB962C8B-B14F-4D97-AF65-F5344CB8AC3E}">
        <p14:creationId xmlns:p14="http://schemas.microsoft.com/office/powerpoint/2010/main" val="277255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119389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4000" dirty="0"/>
              <a:t>The four position properties are: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static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relative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absolute</a:t>
            </a:r>
          </a:p>
          <a:p>
            <a:pPr marL="1600160" lvl="1" indent="-609585">
              <a:buFont typeface="Arial"/>
              <a:buChar char="•"/>
            </a:pPr>
            <a:r>
              <a:rPr lang="en-US" sz="3733" dirty="0"/>
              <a:t>fixed</a:t>
            </a:r>
          </a:p>
          <a:p>
            <a:pPr marL="922844" lvl="1" indent="-457189"/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sz="4000" dirty="0"/>
              <a:t>Position properties are modified by the properties: top, right, bottom, left</a:t>
            </a:r>
          </a:p>
        </p:txBody>
      </p:sp>
    </p:spTree>
    <p:extLst>
      <p:ext uri="{BB962C8B-B14F-4D97-AF65-F5344CB8AC3E}">
        <p14:creationId xmlns:p14="http://schemas.microsoft.com/office/powerpoint/2010/main" val="1577734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131620"/>
            <a:ext cx="11243733" cy="4746872"/>
          </a:xfrm>
        </p:spPr>
        <p:txBody>
          <a:bodyPr/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Default value for elements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Place in the next available position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Not affected by the top, bottom, left, and right properties.</a:t>
            </a:r>
          </a:p>
        </p:txBody>
      </p:sp>
    </p:spTree>
    <p:extLst>
      <p:ext uri="{BB962C8B-B14F-4D97-AF65-F5344CB8AC3E}">
        <p14:creationId xmlns:p14="http://schemas.microsoft.com/office/powerpoint/2010/main" val="90854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118560"/>
            <a:ext cx="11243733" cy="4746872"/>
          </a:xfrm>
        </p:spPr>
        <p:txBody>
          <a:bodyPr>
            <a:normAutofit fontScale="92500"/>
          </a:bodyPr>
          <a:lstStyle/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Positioned “relative to itself”</a:t>
            </a:r>
          </a:p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Take the static position, but add offsets.  </a:t>
            </a:r>
          </a:p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The new positioning does NOT affect any other element.  It is possible to move an element and leave a big hole where it would have been.</a:t>
            </a:r>
          </a:p>
          <a:p>
            <a:pPr marL="609585" indent="-609585">
              <a:spcBef>
                <a:spcPts val="2464"/>
              </a:spcBef>
              <a:buFont typeface="Arial"/>
              <a:buChar char="•"/>
            </a:pPr>
            <a:r>
              <a:rPr lang="en-US" dirty="0"/>
              <a:t>Relatively positioned elements are often used as container blocks for absolutely positioned elements.</a:t>
            </a:r>
          </a:p>
        </p:txBody>
      </p:sp>
    </p:spTree>
    <p:extLst>
      <p:ext uri="{BB962C8B-B14F-4D97-AF65-F5344CB8AC3E}">
        <p14:creationId xmlns:p14="http://schemas.microsoft.com/office/powerpoint/2010/main" val="276882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672" y="1278961"/>
            <a:ext cx="10515600" cy="4733318"/>
          </a:xfrm>
        </p:spPr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/>
              <a:t>Element is removed from the document flow and positioned relative to it’s </a:t>
            </a:r>
            <a:r>
              <a:rPr lang="en-US" b="1" i="1" dirty="0">
                <a:solidFill>
                  <a:srgbClr val="FDC227"/>
                </a:solidFill>
              </a:rPr>
              <a:t>nearest ancestor</a:t>
            </a:r>
            <a:r>
              <a:rPr lang="en-US" dirty="0">
                <a:solidFill>
                  <a:srgbClr val="FDC227"/>
                </a:solidFill>
              </a:rPr>
              <a:t> </a:t>
            </a:r>
            <a:r>
              <a:rPr lang="en-US" dirty="0"/>
              <a:t>(or the root)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Other elements behave as if element does not exist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Can end up on top of another element</a:t>
            </a:r>
          </a:p>
        </p:txBody>
      </p:sp>
    </p:spTree>
    <p:extLst>
      <p:ext uri="{BB962C8B-B14F-4D97-AF65-F5344CB8AC3E}">
        <p14:creationId xmlns:p14="http://schemas.microsoft.com/office/powerpoint/2010/main" val="14984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3" y="1306160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b="0" dirty="0"/>
              <a:t>Positioned relative to the </a:t>
            </a:r>
            <a:r>
              <a:rPr lang="en-US" b="0" i="1" dirty="0">
                <a:solidFill>
                  <a:srgbClr val="FDC227"/>
                </a:solidFill>
              </a:rPr>
              <a:t>browser window</a:t>
            </a:r>
            <a:endParaRPr lang="en-US" b="0" dirty="0">
              <a:solidFill>
                <a:srgbClr val="FDC227"/>
              </a:solidFill>
            </a:endParaRPr>
          </a:p>
          <a:p>
            <a:pPr marL="609585" indent="-609585">
              <a:buFont typeface="Arial"/>
              <a:buChar char="•"/>
            </a:pPr>
            <a:r>
              <a:rPr lang="en-US" b="0" dirty="0"/>
              <a:t>Will not move, even if the window is scrolled</a:t>
            </a:r>
          </a:p>
          <a:p>
            <a:pPr lvl="1"/>
            <a:r>
              <a:rPr lang="en-US" sz="3200" dirty="0"/>
              <a:t>IE7 and IE8 support the fixed value only if a !DOCTYPE is specified</a:t>
            </a:r>
          </a:p>
          <a:p>
            <a:pPr marL="609585" indent="-609585">
              <a:buFont typeface="Arial"/>
              <a:buChar char="•"/>
            </a:pPr>
            <a:r>
              <a:rPr lang="en-US" b="0" dirty="0"/>
              <a:t>Think of popup boxes that wont’ go away!!!</a:t>
            </a:r>
          </a:p>
          <a:p>
            <a:pPr marL="609585" indent="-609585">
              <a:buFont typeface="Arial"/>
              <a:buChar char="•"/>
            </a:pPr>
            <a:r>
              <a:rPr lang="en-US" b="0" dirty="0"/>
              <a:t>Or a navigation bar that is always visible on the top</a:t>
            </a:r>
          </a:p>
        </p:txBody>
      </p:sp>
    </p:spTree>
    <p:extLst>
      <p:ext uri="{BB962C8B-B14F-4D97-AF65-F5344CB8AC3E}">
        <p14:creationId xmlns:p14="http://schemas.microsoft.com/office/powerpoint/2010/main" val="81533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Practice: </a:t>
            </a:r>
            <a:r>
              <a:rPr lang="en-US" dirty="0">
                <a:hlinkClick r:id="rId2"/>
              </a:rPr>
              <a:t>Exercises 1 – 5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hlinkClick r:id="rId3"/>
              </a:rPr>
              <a:t>positioning.html</a:t>
            </a:r>
            <a:r>
              <a:rPr lang="en-US" dirty="0"/>
              <a:t>	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Open this page  - the paragraphs are all in their default location.  The top/left values are ignored.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Using Inspect Element, uncomment the next line so the position is relative.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Change the position to absolute. 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Change the position to fixed.  </a:t>
            </a:r>
          </a:p>
        </p:txBody>
      </p:sp>
    </p:spTree>
    <p:extLst>
      <p:ext uri="{BB962C8B-B14F-4D97-AF65-F5344CB8AC3E}">
        <p14:creationId xmlns:p14="http://schemas.microsoft.com/office/powerpoint/2010/main" val="126018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Multiple elements may be placed in the same position.</a:t>
            </a:r>
          </a:p>
          <a:p>
            <a:pPr marL="609585" indent="-609585">
              <a:spcBef>
                <a:spcPts val="2624"/>
              </a:spcBef>
              <a:buFont typeface="Arial"/>
              <a:buChar char="•"/>
            </a:pPr>
            <a:r>
              <a:rPr lang="en-US" dirty="0"/>
              <a:t>z-index is a numeric value, positive or negative that dictates stacking order</a:t>
            </a:r>
          </a:p>
          <a:p>
            <a:pPr>
              <a:spcBef>
                <a:spcPts val="2624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76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Accessible Navigation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5123" y="1230922"/>
            <a:ext cx="11037277" cy="4607169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Navigation is a critical aspect of accessibility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Sighted users have tried and true visual cues to orient them on a page</a:t>
            </a:r>
          </a:p>
          <a:p>
            <a:pPr marL="1066785" lvl="1" indent="-609585">
              <a:buFont typeface="Arial"/>
              <a:buChar char="•"/>
            </a:pPr>
            <a:r>
              <a:rPr lang="en-US" dirty="0"/>
              <a:t>Banner, Search box, Main navigation box, Content well</a:t>
            </a:r>
          </a:p>
          <a:p>
            <a:pPr marL="761981" indent="-761981">
              <a:buFont typeface="Arial"/>
              <a:buChar char="•"/>
            </a:pPr>
            <a:r>
              <a:rPr lang="en-US" dirty="0"/>
              <a:t>Blind and low-vision users rely on proper coding of page for orientation</a:t>
            </a:r>
          </a:p>
        </p:txBody>
      </p:sp>
    </p:spTree>
    <p:extLst>
      <p:ext uri="{BB962C8B-B14F-4D97-AF65-F5344CB8AC3E}">
        <p14:creationId xmlns:p14="http://schemas.microsoft.com/office/powerpoint/2010/main" val="147357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Display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04" y="1463040"/>
            <a:ext cx="11226188" cy="5008775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inline: sits next to other elements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takes up “just enough” width and height</a:t>
            </a:r>
          </a:p>
          <a:p>
            <a:pPr marL="990575" lvl="1" indent="0">
              <a:buNone/>
            </a:pPr>
            <a:endParaRPr lang="en-US" sz="3600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block: forces line break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default: take up all horizontal width and “just enough” height</a:t>
            </a:r>
          </a:p>
          <a:p>
            <a:pPr marL="1600160" lvl="1" indent="-609585">
              <a:buFont typeface="Arial"/>
              <a:buChar char="•"/>
            </a:pPr>
            <a:r>
              <a:rPr lang="en-US" sz="3600" dirty="0"/>
              <a:t>rules can set height and width</a:t>
            </a:r>
          </a:p>
          <a:p>
            <a:pPr marL="1600160" lvl="1" indent="-609585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834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&lt;h1&gt;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170"/>
            <a:ext cx="10744206" cy="5219724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Screen readers can find and list headings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&lt;h1&gt; heading uniquely identifies the page in the website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Should be placed directly in front of the main content of the page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The &lt;h1&gt; header should also match at least a subset of the the page &lt;title&gt;</a:t>
            </a:r>
          </a:p>
        </p:txBody>
      </p:sp>
    </p:spTree>
    <p:extLst>
      <p:ext uri="{BB962C8B-B14F-4D97-AF65-F5344CB8AC3E}">
        <p14:creationId xmlns:p14="http://schemas.microsoft.com/office/powerpoint/2010/main" val="65978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heading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0" y="1652954"/>
            <a:ext cx="10931769" cy="4333537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Headings need to be properly nested to convey organization of the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&lt;h1&gt;&lt;/h1&gt;</a:t>
            </a:r>
          </a:p>
          <a:p>
            <a:pPr marL="0" indent="0">
              <a:buNone/>
            </a:pPr>
            <a:r>
              <a:rPr lang="en-US" dirty="0"/>
              <a:t>		&lt;h2&gt;&lt;/h2&gt;</a:t>
            </a:r>
          </a:p>
          <a:p>
            <a:pPr marL="0" indent="0">
              <a:buNone/>
            </a:pPr>
            <a:r>
              <a:rPr lang="en-US" dirty="0"/>
              <a:t>			&lt;h3&gt; &lt;/h3&gt;</a:t>
            </a:r>
          </a:p>
          <a:p>
            <a:pPr marL="0" indent="0">
              <a:buNone/>
            </a:pPr>
            <a:r>
              <a:rPr lang="en-US" dirty="0"/>
              <a:t>		&lt;h2&gt;&lt;/h2&gt;</a:t>
            </a:r>
          </a:p>
          <a:p>
            <a:pPr marL="0" indent="0">
              <a:buNone/>
            </a:pPr>
            <a:r>
              <a:rPr lang="en-US" dirty="0"/>
              <a:t>		&lt;h2&gt;&lt;/h2&gt;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22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To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488" y="1171984"/>
            <a:ext cx="10834312" cy="1381435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Allows SR users a navigational aid without cluttering presentation</a:t>
            </a:r>
          </a:p>
          <a:p>
            <a:pPr marL="609585" indent="-609585">
              <a:buFont typeface="Arial"/>
              <a:buChar char="•"/>
            </a:pPr>
            <a:r>
              <a:rPr lang="en-US" dirty="0">
                <a:hlinkClick r:id="rId2"/>
              </a:rPr>
              <a:t>https://webaim.org/techniques/skipnav/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8FD191-C467-8D40-A831-0E8E5A2B1A66}"/>
              </a:ext>
            </a:extLst>
          </p:cNvPr>
          <p:cNvSpPr txBox="1">
            <a:spLocks/>
          </p:cNvSpPr>
          <p:nvPr/>
        </p:nvSpPr>
        <p:spPr>
          <a:xfrm>
            <a:off x="678844" y="3559646"/>
            <a:ext cx="10834312" cy="2616869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n-US" sz="30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offpage</a:t>
            </a:r>
            <a:r>
              <a:rPr lang="en-US" sz="3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sz="30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position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absolute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left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-1000px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n-US" sz="30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offpge:focus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position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absolute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left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10px</a:t>
            </a: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6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link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123" y="995854"/>
            <a:ext cx="11037277" cy="5323723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Screen readers can find and list links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Descriptions for the links must be meaningful out of context, via tabbing or presented in a list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Don’t use “here”, “click here”, “read this”, and “more” 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Don’t use URL as a link description—will sound like gibberish, unless very short and intuitive</a:t>
            </a:r>
          </a:p>
        </p:txBody>
      </p:sp>
    </p:spTree>
    <p:extLst>
      <p:ext uri="{BB962C8B-B14F-4D97-AF65-F5344CB8AC3E}">
        <p14:creationId xmlns:p14="http://schemas.microsoft.com/office/powerpoint/2010/main" val="724985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visual inaccessibility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7877" y="1230924"/>
            <a:ext cx="10984523" cy="5114382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sz="3200" dirty="0"/>
              <a:t>Title of page lets you know what page you’re on when page loads – every page should have a unique title.</a:t>
            </a:r>
          </a:p>
          <a:p>
            <a:pPr marL="0" indent="0">
              <a:buNone/>
            </a:pPr>
            <a:endParaRPr lang="en-US" sz="3200" dirty="0"/>
          </a:p>
          <a:p>
            <a:pPr marL="609585" indent="-609585">
              <a:buFont typeface="Arial"/>
              <a:buChar char="•"/>
            </a:pPr>
            <a:r>
              <a:rPr lang="en-US" sz="3200" dirty="0"/>
              <a:t>Proper heading placement and hierarchy conveys organization of page and allows SR users to skip navigation – every page should have “Skip to Content”</a:t>
            </a:r>
          </a:p>
          <a:p>
            <a:pPr marL="0" indent="0">
              <a:buNone/>
            </a:pPr>
            <a:endParaRPr lang="en-US" sz="3200" dirty="0"/>
          </a:p>
          <a:p>
            <a:pPr marL="609585" indent="-609585">
              <a:buFont typeface="Arial"/>
              <a:buChar char="•"/>
            </a:pPr>
            <a:r>
              <a:rPr lang="en-US" sz="3200" dirty="0"/>
              <a:t>Link descriptions convey content of page and organization of site</a:t>
            </a:r>
          </a:p>
        </p:txBody>
      </p:sp>
    </p:spTree>
    <p:extLst>
      <p:ext uri="{BB962C8B-B14F-4D97-AF65-F5344CB8AC3E}">
        <p14:creationId xmlns:p14="http://schemas.microsoft.com/office/powerpoint/2010/main" val="112508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538" y="1195754"/>
            <a:ext cx="11054862" cy="4531977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How easy is it to navigate your page?</a:t>
            </a:r>
          </a:p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What would happen if the colors weren’t there?</a:t>
            </a:r>
          </a:p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What would happen if you couldn’t use a mouse?</a:t>
            </a:r>
          </a:p>
          <a:p>
            <a:pPr marL="609585" indent="-609585">
              <a:spcBef>
                <a:spcPts val="2560"/>
              </a:spcBef>
              <a:buFont typeface="Arial"/>
              <a:buChar char="•"/>
            </a:pPr>
            <a:r>
              <a:rPr lang="en-US" dirty="0"/>
              <a:t>Plan for everyone</a:t>
            </a:r>
          </a:p>
        </p:txBody>
      </p:sp>
    </p:spTree>
    <p:extLst>
      <p:ext uri="{BB962C8B-B14F-4D97-AF65-F5344CB8AC3E}">
        <p14:creationId xmlns:p14="http://schemas.microsoft.com/office/powerpoint/2010/main" val="373962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31401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Display Values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73" y="1715448"/>
            <a:ext cx="10734228" cy="4746872"/>
          </a:xfrm>
        </p:spPr>
        <p:txBody>
          <a:bodyPr>
            <a:no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inline-block: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same as inline, but accepts height and width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none: removed from page</a:t>
            </a:r>
          </a:p>
          <a:p>
            <a:pPr marL="1600160" lvl="1" indent="-609585">
              <a:buFont typeface="Arial"/>
              <a:buChar char="•"/>
            </a:pPr>
            <a:r>
              <a:rPr lang="en-US" dirty="0"/>
              <a:t>Still in DOM, but not visual (even to SRs)</a:t>
            </a:r>
            <a:endParaRPr lang="en-US" sz="3600" dirty="0"/>
          </a:p>
          <a:p>
            <a:r>
              <a:rPr lang="en-US" dirty="0"/>
              <a:t>Examples: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>
                <a:hlinkClick r:id="rId2"/>
              </a:rPr>
              <a:t>Display Example</a:t>
            </a:r>
            <a:r>
              <a:rPr lang="en-US" sz="3600" dirty="0"/>
              <a:t>	</a:t>
            </a:r>
          </a:p>
          <a:p>
            <a:pPr marL="1066785" lvl="1" indent="-609585">
              <a:buFont typeface="Arial"/>
              <a:buChar char="•"/>
            </a:pPr>
            <a:r>
              <a:rPr lang="en-US" sz="3600" dirty="0">
                <a:hlinkClick r:id="rId3"/>
              </a:rPr>
              <a:t>Display Example 2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850505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float – USE AS A LAST RESORT**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Reposition elements to the right or left. 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Elements are aware of one another and will not overlap.  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Values: left, right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clear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Used to keep floating elements away</a:t>
            </a:r>
          </a:p>
          <a:p>
            <a:pPr marL="1600160" lvl="1" indent="-609585">
              <a:buFont typeface="Arial"/>
              <a:buChar char="•"/>
            </a:pPr>
            <a:r>
              <a:rPr lang="en-US" sz="2933" dirty="0"/>
              <a:t>Values: left, right, both</a:t>
            </a:r>
            <a:br>
              <a:rPr lang="en-US" sz="2933" dirty="0"/>
            </a:br>
            <a:endParaRPr lang="en-US" sz="2933" dirty="0"/>
          </a:p>
          <a:p>
            <a:pPr marL="533375" indent="0">
              <a:buNone/>
            </a:pPr>
            <a:r>
              <a:rPr lang="en-US" sz="1500" dirty="0"/>
              <a:t>**I won’t help people debug code that uses float.</a:t>
            </a:r>
          </a:p>
        </p:txBody>
      </p:sp>
    </p:spTree>
    <p:extLst>
      <p:ext uri="{BB962C8B-B14F-4D97-AF65-F5344CB8AC3E}">
        <p14:creationId xmlns:p14="http://schemas.microsoft.com/office/powerpoint/2010/main" val="205465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400" y="298791"/>
            <a:ext cx="9286993" cy="1202485"/>
          </a:xfrm>
        </p:spPr>
        <p:txBody>
          <a:bodyPr/>
          <a:lstStyle/>
          <a:p>
            <a:r>
              <a:rPr lang="en-US" dirty="0"/>
              <a:t>Element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00" y="1879574"/>
            <a:ext cx="10912915" cy="3110438"/>
          </a:xfrm>
        </p:spPr>
        <p:txBody>
          <a:bodyPr>
            <a:normAutofit/>
          </a:bodyPr>
          <a:lstStyle/>
          <a:p>
            <a:pPr marL="609585" indent="-609585">
              <a:spcBef>
                <a:spcPts val="3296"/>
              </a:spcBef>
              <a:buFont typeface="Arial"/>
              <a:buChar char="•"/>
            </a:pPr>
            <a:r>
              <a:rPr lang="en-US" sz="3733" dirty="0"/>
              <a:t>What happens when you set a height/width and the content doesn’t fit any longer?</a:t>
            </a:r>
          </a:p>
          <a:p>
            <a:pPr marL="609585" indent="-609585">
              <a:spcBef>
                <a:spcPts val="3296"/>
              </a:spcBef>
              <a:buFont typeface="Arial"/>
              <a:buChar char="•"/>
            </a:pPr>
            <a:r>
              <a:rPr lang="en-US" sz="3733" dirty="0"/>
              <a:t>Use overflow to determine access</a:t>
            </a:r>
          </a:p>
        </p:txBody>
      </p:sp>
    </p:spTree>
    <p:extLst>
      <p:ext uri="{BB962C8B-B14F-4D97-AF65-F5344CB8AC3E}">
        <p14:creationId xmlns:p14="http://schemas.microsoft.com/office/powerpoint/2010/main" val="12386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319349"/>
            <a:ext cx="11243733" cy="5298806"/>
          </a:xfrm>
        </p:spPr>
        <p:txBody>
          <a:bodyPr>
            <a:noAutofit/>
          </a:bodyPr>
          <a:lstStyle/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visible</a:t>
            </a:r>
            <a:r>
              <a:rPr lang="en-US" dirty="0"/>
              <a:t>: Can cause text to show up “on top” of other text</a:t>
            </a:r>
          </a:p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hidden</a:t>
            </a:r>
            <a:r>
              <a:rPr lang="en-US" dirty="0"/>
              <a:t>: Hides anything that goes beyond bounding box</a:t>
            </a:r>
          </a:p>
          <a:p>
            <a:pPr lvl="2">
              <a:spcBef>
                <a:spcPts val="1696"/>
              </a:spcBef>
            </a:pPr>
            <a:r>
              <a:rPr lang="en-US" sz="2800" dirty="0"/>
              <a:t>This can cause problems since if the user increases font size, they may not be able to see content</a:t>
            </a:r>
          </a:p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scroll</a:t>
            </a:r>
            <a:r>
              <a:rPr lang="en-US" dirty="0"/>
              <a:t>: Gives horizontal and vertical scrollbars</a:t>
            </a:r>
          </a:p>
          <a:p>
            <a:pPr marL="761981" indent="-761981">
              <a:spcBef>
                <a:spcPts val="1696"/>
              </a:spcBef>
              <a:buFont typeface="Arial"/>
              <a:buChar char="•"/>
            </a:pPr>
            <a:r>
              <a:rPr lang="en-US" dirty="0">
                <a:solidFill>
                  <a:srgbClr val="FF6600"/>
                </a:solidFill>
              </a:rPr>
              <a:t>auto</a:t>
            </a:r>
            <a:r>
              <a:rPr lang="en-US" dirty="0"/>
              <a:t>: Adds scrollbars as needed</a:t>
            </a:r>
          </a:p>
        </p:txBody>
      </p:sp>
    </p:spTree>
    <p:extLst>
      <p:ext uri="{BB962C8B-B14F-4D97-AF65-F5344CB8AC3E}">
        <p14:creationId xmlns:p14="http://schemas.microsoft.com/office/powerpoint/2010/main" val="70194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715449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buFont typeface="Arial"/>
              <a:buChar char="•"/>
            </a:pPr>
            <a:r>
              <a:rPr lang="en-US" dirty="0"/>
              <a:t>Specifies whether or not element is visible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Options include:</a:t>
            </a:r>
          </a:p>
          <a:p>
            <a:pPr marL="1600160" lvl="1" indent="-609585">
              <a:buFont typeface="Arial"/>
              <a:buChar char="•"/>
            </a:pPr>
            <a:r>
              <a:rPr lang="en-US" sz="3200" dirty="0"/>
              <a:t>visible, hidden, collapse (only for table elements)</a:t>
            </a:r>
          </a:p>
          <a:p>
            <a:pPr marL="609585" indent="-609585">
              <a:buFont typeface="Arial"/>
              <a:buChar char="•"/>
            </a:pPr>
            <a:r>
              <a:rPr lang="en-US" dirty="0"/>
              <a:t>Unlike </a:t>
            </a:r>
            <a:r>
              <a:rPr lang="en-US" dirty="0" err="1"/>
              <a:t>display:none</a:t>
            </a:r>
            <a:r>
              <a:rPr lang="en-US" dirty="0"/>
              <a:t> a hidden element is still part of the DOM and still takes up space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/>
              <a:t>Practice: </a:t>
            </a:r>
            <a:r>
              <a:rPr lang="en-US" dirty="0">
                <a:hlinkClick r:id="rId2"/>
              </a:rPr>
              <a:t>Exercises 1 –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9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778331"/>
            <a:ext cx="11243733" cy="4746872"/>
          </a:xfrm>
        </p:spPr>
        <p:txBody>
          <a:bodyPr>
            <a:normAutofit/>
          </a:bodyPr>
          <a:lstStyle/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The default width of inline elements is the content </a:t>
            </a:r>
          </a:p>
          <a:p>
            <a:pPr marL="609585" indent="-609585">
              <a:lnSpc>
                <a:spcPct val="130000"/>
              </a:lnSpc>
              <a:buFont typeface="Arial"/>
              <a:buChar char="•"/>
            </a:pPr>
            <a:r>
              <a:rPr lang="en-US" dirty="0"/>
              <a:t>Elements that are not inline can take width and height properties</a:t>
            </a:r>
          </a:p>
        </p:txBody>
      </p:sp>
    </p:spTree>
    <p:extLst>
      <p:ext uri="{BB962C8B-B14F-4D97-AF65-F5344CB8AC3E}">
        <p14:creationId xmlns:p14="http://schemas.microsoft.com/office/powerpoint/2010/main" val="29381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98</TotalTime>
  <Words>1515</Words>
  <Application>Microsoft Macintosh PowerPoint</Application>
  <PresentationFormat>Widescreen</PresentationFormat>
  <Paragraphs>230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Gill Sans SemiBold</vt:lpstr>
      <vt:lpstr>Verdana</vt:lpstr>
      <vt:lpstr>Verdana Regular</vt:lpstr>
      <vt:lpstr>verdana-degrees1</vt:lpstr>
      <vt:lpstr>Display and Positioning</vt:lpstr>
      <vt:lpstr>Display is Key to Layout</vt:lpstr>
      <vt:lpstr>Common Display Values</vt:lpstr>
      <vt:lpstr>Common Display Values cont</vt:lpstr>
      <vt:lpstr>Complementary Properties</vt:lpstr>
      <vt:lpstr>Element Overflow</vt:lpstr>
      <vt:lpstr>Overflow</vt:lpstr>
      <vt:lpstr>Visibility</vt:lpstr>
      <vt:lpstr>Box Model</vt:lpstr>
      <vt:lpstr>Border</vt:lpstr>
      <vt:lpstr>Specifying Individual Sides</vt:lpstr>
      <vt:lpstr>Margin</vt:lpstr>
      <vt:lpstr>Padding</vt:lpstr>
      <vt:lpstr>Full box model</vt:lpstr>
      <vt:lpstr>Additive Height and Width</vt:lpstr>
      <vt:lpstr>What is the width and height?</vt:lpstr>
      <vt:lpstr>box-sizing</vt:lpstr>
      <vt:lpstr>Measurements</vt:lpstr>
      <vt:lpstr>Example</vt:lpstr>
      <vt:lpstr>Review</vt:lpstr>
      <vt:lpstr>Positioning!</vt:lpstr>
      <vt:lpstr>Position Properties</vt:lpstr>
      <vt:lpstr>Static</vt:lpstr>
      <vt:lpstr>Relative</vt:lpstr>
      <vt:lpstr>Absolute</vt:lpstr>
      <vt:lpstr>Fixed Position</vt:lpstr>
      <vt:lpstr>Positioning Example</vt:lpstr>
      <vt:lpstr>Z-index</vt:lpstr>
      <vt:lpstr>Accessible Navigation</vt:lpstr>
      <vt:lpstr>Proper &lt;h1&gt; heading</vt:lpstr>
      <vt:lpstr>Proper heading hierarchy</vt:lpstr>
      <vt:lpstr>Skip To Content</vt:lpstr>
      <vt:lpstr>Meaningful link text</vt:lpstr>
      <vt:lpstr>Avoiding visual inaccessibility</vt:lpstr>
      <vt:lpstr>Accessibility Review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and Positioning</dc:title>
  <dc:creator>Colleen van Lent</dc:creator>
  <cp:lastModifiedBy>Colleen van Lent</cp:lastModifiedBy>
  <cp:revision>11</cp:revision>
  <dcterms:created xsi:type="dcterms:W3CDTF">2019-08-20T23:55:57Z</dcterms:created>
  <dcterms:modified xsi:type="dcterms:W3CDTF">2020-01-23T13:27:43Z</dcterms:modified>
</cp:coreProperties>
</file>